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8" r:id="rId2"/>
    <p:sldId id="267" r:id="rId3"/>
    <p:sldId id="265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  <p:sldId id="290" r:id="rId15"/>
    <p:sldId id="294" r:id="rId16"/>
    <p:sldId id="295" r:id="rId17"/>
    <p:sldId id="291" r:id="rId18"/>
    <p:sldId id="292" r:id="rId19"/>
    <p:sldId id="297" r:id="rId20"/>
    <p:sldId id="293" r:id="rId21"/>
    <p:sldId id="298" r:id="rId22"/>
    <p:sldId id="299" r:id="rId23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3B"/>
    <a:srgbClr val="00B9EF"/>
    <a:srgbClr val="EE7700"/>
    <a:srgbClr val="B5B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201" autoAdjust="0"/>
    <p:restoredTop sz="94660"/>
  </p:normalViewPr>
  <p:slideViewPr>
    <p:cSldViewPr>
      <p:cViewPr>
        <p:scale>
          <a:sx n="90" d="100"/>
          <a:sy n="90" d="100"/>
        </p:scale>
        <p:origin x="138" y="-156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072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C83E5-2478-424A-9BFA-78A7F828D388}" type="datetimeFigureOut">
              <a:rPr lang="ko-KR" altLang="en-US" smtClean="0"/>
              <a:t>2016-10-14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A23EC-7DA7-4794-BCC0-D00D45FBE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53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3F48-4D50-48DA-9E8C-CDADAB20CE7E}" type="datetimeFigureOut">
              <a:rPr lang="ko-KR" altLang="en-US" smtClean="0"/>
              <a:t>2016-10-14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D81A2-94E9-4164-A059-91BBBFC0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6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81A2-94E9-4164-A059-91BBBFC00F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81A2-94E9-4164-A059-91BBBFC00F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9" y="527293"/>
            <a:ext cx="80316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500"/>
              </a:lnSpc>
              <a:buNone/>
              <a:defRPr sz="6400" spc="23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ko-KR" altLang="en-US" dirty="0"/>
          </a:p>
        </p:txBody>
      </p:sp>
      <p:sp>
        <p:nvSpPr>
          <p:cNvPr id="21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</a:t>
            </a:r>
            <a:endParaRPr lang="ko-KR" altLang="en-US" dirty="0"/>
          </a:p>
        </p:txBody>
      </p:sp>
      <p:pic>
        <p:nvPicPr>
          <p:cNvPr id="6" name="그림 5" descr="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4" y="-71797"/>
            <a:ext cx="10945216" cy="76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8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3386" b="4572"/>
          <a:stretch/>
        </p:blipFill>
        <p:spPr>
          <a:xfrm>
            <a:off x="-17896" y="241290"/>
            <a:ext cx="10711295" cy="731997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6889151"/>
            <a:ext cx="3386243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fld id="{9BED3071-DAA2-4534-934E-4E0F4667D636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t="62599" r="12194"/>
          <a:stretch/>
        </p:blipFill>
        <p:spPr>
          <a:xfrm>
            <a:off x="-17896" y="0"/>
            <a:ext cx="10711296" cy="15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05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2042"/>
            <a:ext cx="10693400" cy="840140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092183"/>
            <a:ext cx="9624060" cy="672112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6889151"/>
            <a:ext cx="3386243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63603" y="6883901"/>
            <a:ext cx="2495127" cy="504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fld id="{17471EC4-729C-41F1-97C7-F60F7DFD11D4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4" y="0"/>
            <a:ext cx="10699203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00A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1661306"/>
            <a:ext cx="8032747" cy="21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8998000" y="1661306"/>
            <a:ext cx="839799" cy="216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2350"/>
              </a:lnSpc>
              <a:buNone/>
              <a:defRPr sz="2300" spc="-5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01.</a:t>
            </a:r>
          </a:p>
        </p:txBody>
      </p:sp>
      <p:sp>
        <p:nvSpPr>
          <p:cNvPr id="14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1" y="567487"/>
            <a:ext cx="4491098" cy="47466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50"/>
              </a:lnSpc>
              <a:buNone/>
              <a:defRPr sz="2300" spc="-50" baseline="0">
                <a:solidFill>
                  <a:srgbClr val="EE77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1" y="567487"/>
            <a:ext cx="8031600" cy="117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핵심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6" name="그림 5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sp>
        <p:nvSpPr>
          <p:cNvPr id="10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4472807"/>
            <a:ext cx="4770000" cy="204629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500"/>
              </a:lnSpc>
              <a:buNone/>
              <a:defRPr sz="1000" b="1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7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965139" y="2320111"/>
            <a:ext cx="3942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내용</a:t>
            </a:r>
            <a:endParaRPr lang="ko-KR" altLang="en-US" dirty="0"/>
          </a:p>
        </p:txBody>
      </p:sp>
      <p:sp>
        <p:nvSpPr>
          <p:cNvPr id="18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5057026" y="2320111"/>
            <a:ext cx="3940974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내용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18"/>
          <p:cNvSpPr>
            <a:spLocks noGrp="1"/>
          </p:cNvSpPr>
          <p:nvPr>
            <p:ph type="body" sz="quarter" idx="16" hasCustomPrompt="1"/>
          </p:nvPr>
        </p:nvSpPr>
        <p:spPr>
          <a:xfrm>
            <a:off x="965140" y="2703196"/>
            <a:ext cx="3942000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7" hasCustomPrompt="1"/>
          </p:nvPr>
        </p:nvSpPr>
        <p:spPr>
          <a:xfrm>
            <a:off x="5057027" y="2703196"/>
            <a:ext cx="3940974" cy="10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300" b="0" spc="0" baseline="0">
                <a:solidFill>
                  <a:srgbClr val="EE77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pic>
        <p:nvPicPr>
          <p:cNvPr id="7" name="그림 6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sp>
        <p:nvSpPr>
          <p:cNvPr id="10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sp>
        <p:nvSpPr>
          <p:cNvPr id="12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108000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mon</a:t>
            </a:r>
            <a:endParaRPr lang="ko-KR" altLang="en-US" dirty="0"/>
          </a:p>
        </p:txBody>
      </p:sp>
      <p:sp>
        <p:nvSpPr>
          <p:cNvPr id="13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2328027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tue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328027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587725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8626520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7366819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107121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847423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1080000" y="3060000"/>
            <a:ext cx="1095390" cy="1588"/>
          </a:xfrm>
          <a:prstGeom prst="line">
            <a:avLst/>
          </a:prstGeom>
          <a:ln w="381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 userDrawn="1"/>
        </p:nvGrpSpPr>
        <p:grpSpPr>
          <a:xfrm>
            <a:off x="1074679" y="4036222"/>
            <a:ext cx="8653581" cy="1588"/>
            <a:chOff x="1074679" y="3086884"/>
            <a:chExt cx="8653581" cy="1588"/>
          </a:xfrm>
        </p:grpSpPr>
        <p:cxnSp>
          <p:nvCxnSpPr>
            <p:cNvPr id="24" name="직선 연결선 23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 userDrawn="1"/>
        </p:nvGrpSpPr>
        <p:grpSpPr>
          <a:xfrm>
            <a:off x="1074679" y="5022073"/>
            <a:ext cx="8653581" cy="1588"/>
            <a:chOff x="1074679" y="3086884"/>
            <a:chExt cx="8653581" cy="1588"/>
          </a:xfrm>
        </p:grpSpPr>
        <p:cxnSp>
          <p:nvCxnSpPr>
            <p:cNvPr id="32" name="직선 연결선 31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 userDrawn="1"/>
        </p:nvGrpSpPr>
        <p:grpSpPr>
          <a:xfrm>
            <a:off x="1074679" y="5971411"/>
            <a:ext cx="8653581" cy="1588"/>
            <a:chOff x="1074679" y="3086884"/>
            <a:chExt cx="8653581" cy="1588"/>
          </a:xfrm>
        </p:grpSpPr>
        <p:cxnSp>
          <p:nvCxnSpPr>
            <p:cNvPr id="40" name="직선 연결선 39"/>
            <p:cNvCxnSpPr/>
            <p:nvPr userDrawn="1"/>
          </p:nvCxnSpPr>
          <p:spPr>
            <a:xfrm>
              <a:off x="2334377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 userDrawn="1"/>
          </p:nvCxnSpPr>
          <p:spPr>
            <a:xfrm>
              <a:off x="3594075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 userDrawn="1"/>
          </p:nvCxnSpPr>
          <p:spPr>
            <a:xfrm>
              <a:off x="8632870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 userDrawn="1"/>
          </p:nvCxnSpPr>
          <p:spPr>
            <a:xfrm>
              <a:off x="737316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 userDrawn="1"/>
          </p:nvCxnSpPr>
          <p:spPr>
            <a:xfrm>
              <a:off x="6113471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 userDrawn="1"/>
          </p:nvCxnSpPr>
          <p:spPr>
            <a:xfrm>
              <a:off x="4853773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 userDrawn="1"/>
          </p:nvCxnSpPr>
          <p:spPr>
            <a:xfrm>
              <a:off x="1074679" y="3086884"/>
              <a:ext cx="1095390" cy="1588"/>
            </a:xfrm>
            <a:prstGeom prst="line">
              <a:avLst/>
            </a:prstGeom>
            <a:ln w="3810">
              <a:solidFill>
                <a:srgbClr val="00A8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텍스트 개체 틀 18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8000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텍스트 개체 틀 1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8027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0" name="텍스트 개체 틀 1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587725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1" name="텍스트 개체 틀 1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47423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2" name="텍스트 개체 틀 1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07121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3" name="텍스트 개체 틀 1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66819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54" name="텍스트 개체 틀 1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626520" y="28332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5" name="텍스트 개체 틀 18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8000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56" name="텍스트 개체 틀 18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2328027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57" name="텍스트 개체 틀 18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3587725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58" name="텍스트 개체 틀 18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47423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59" name="텍스트 개체 틀 18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6107121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60" name="텍스트 개체 틀 18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366819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61" name="텍스트 개체 틀 18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626520" y="38196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0" name="텍스트 개체 틀 18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8000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71" name="텍스트 개체 틀 18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328027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72" name="텍스트 개체 틀 18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587725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17</a:t>
            </a:r>
            <a:endParaRPr lang="ko-KR" altLang="en-US" dirty="0"/>
          </a:p>
        </p:txBody>
      </p:sp>
      <p:sp>
        <p:nvSpPr>
          <p:cNvPr id="73" name="텍스트 개체 틀 18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847423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18</a:t>
            </a:r>
            <a:endParaRPr lang="ko-KR" altLang="en-US" dirty="0"/>
          </a:p>
        </p:txBody>
      </p:sp>
      <p:sp>
        <p:nvSpPr>
          <p:cNvPr id="74" name="텍스트 개체 틀 18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6107121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19</a:t>
            </a:r>
            <a:endParaRPr lang="ko-KR" altLang="en-US" dirty="0"/>
          </a:p>
        </p:txBody>
      </p:sp>
      <p:sp>
        <p:nvSpPr>
          <p:cNvPr id="75" name="텍스트 개체 틀 18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7366819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76" name="텍스트 개체 틀 18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626520" y="48024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21</a:t>
            </a:r>
            <a:endParaRPr lang="ko-KR" altLang="en-US" dirty="0"/>
          </a:p>
        </p:txBody>
      </p:sp>
      <p:sp>
        <p:nvSpPr>
          <p:cNvPr id="77" name="텍스트 개체 틀 18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8000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22</a:t>
            </a:r>
            <a:endParaRPr lang="ko-KR" altLang="en-US" dirty="0"/>
          </a:p>
        </p:txBody>
      </p:sp>
      <p:sp>
        <p:nvSpPr>
          <p:cNvPr id="78" name="텍스트 개체 틀 18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2328027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23</a:t>
            </a:r>
            <a:endParaRPr lang="ko-KR" altLang="en-US" dirty="0"/>
          </a:p>
        </p:txBody>
      </p:sp>
      <p:sp>
        <p:nvSpPr>
          <p:cNvPr id="79" name="텍스트 개체 틀 1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587725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24</a:t>
            </a:r>
            <a:endParaRPr lang="ko-KR" altLang="en-US" dirty="0"/>
          </a:p>
        </p:txBody>
      </p:sp>
      <p:sp>
        <p:nvSpPr>
          <p:cNvPr id="80" name="텍스트 개체 틀 18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847423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81" name="텍스트 개체 틀 1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107121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26</a:t>
            </a:r>
            <a:endParaRPr lang="ko-KR" altLang="en-US" dirty="0"/>
          </a:p>
        </p:txBody>
      </p:sp>
      <p:sp>
        <p:nvSpPr>
          <p:cNvPr id="82" name="텍스트 개체 틀 18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366819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27</a:t>
            </a:r>
            <a:endParaRPr lang="ko-KR" altLang="en-US" dirty="0"/>
          </a:p>
        </p:txBody>
      </p:sp>
      <p:sp>
        <p:nvSpPr>
          <p:cNvPr id="83" name="텍스트 개체 틀 1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626520" y="5752800"/>
            <a:ext cx="1095390" cy="1825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1200" b="0" spc="0" baseline="0">
                <a:solidFill>
                  <a:srgbClr val="EE770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28</a:t>
            </a:r>
            <a:endParaRPr lang="ko-KR" altLang="en-US" dirty="0"/>
          </a:p>
        </p:txBody>
      </p:sp>
      <p:sp>
        <p:nvSpPr>
          <p:cNvPr id="84" name="텍스트 개체 틀 18"/>
          <p:cNvSpPr>
            <a:spLocks noGrp="1"/>
          </p:cNvSpPr>
          <p:nvPr>
            <p:ph type="body" sz="quarter" idx="44" hasCustomPrompt="1"/>
          </p:nvPr>
        </p:nvSpPr>
        <p:spPr>
          <a:xfrm>
            <a:off x="3587725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wed</a:t>
            </a:r>
            <a:endParaRPr lang="ko-KR" altLang="en-US" dirty="0"/>
          </a:p>
        </p:txBody>
      </p:sp>
      <p:sp>
        <p:nvSpPr>
          <p:cNvPr id="85" name="텍스트 개체 틀 18"/>
          <p:cNvSpPr>
            <a:spLocks noGrp="1"/>
          </p:cNvSpPr>
          <p:nvPr>
            <p:ph type="body" sz="quarter" idx="45" hasCustomPrompt="1"/>
          </p:nvPr>
        </p:nvSpPr>
        <p:spPr>
          <a:xfrm>
            <a:off x="8626520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sun</a:t>
            </a:r>
            <a:endParaRPr lang="ko-KR" altLang="en-US" dirty="0"/>
          </a:p>
        </p:txBody>
      </p:sp>
      <p:sp>
        <p:nvSpPr>
          <p:cNvPr id="86" name="텍스트 개체 틀 18"/>
          <p:cNvSpPr>
            <a:spLocks noGrp="1"/>
          </p:cNvSpPr>
          <p:nvPr>
            <p:ph type="body" sz="quarter" idx="46" hasCustomPrompt="1"/>
          </p:nvPr>
        </p:nvSpPr>
        <p:spPr>
          <a:xfrm>
            <a:off x="7366819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smtClean="0"/>
              <a:t>sat</a:t>
            </a:r>
            <a:endParaRPr lang="ko-KR" altLang="en-US" dirty="0"/>
          </a:p>
        </p:txBody>
      </p:sp>
      <p:sp>
        <p:nvSpPr>
          <p:cNvPr id="87" name="텍스트 개체 틀 18"/>
          <p:cNvSpPr>
            <a:spLocks noGrp="1"/>
          </p:cNvSpPr>
          <p:nvPr>
            <p:ph type="body" sz="quarter" idx="47" hasCustomPrompt="1"/>
          </p:nvPr>
        </p:nvSpPr>
        <p:spPr>
          <a:xfrm>
            <a:off x="6107121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fri</a:t>
            </a:r>
            <a:endParaRPr lang="ko-KR" altLang="en-US" dirty="0"/>
          </a:p>
        </p:txBody>
      </p:sp>
      <p:sp>
        <p:nvSpPr>
          <p:cNvPr id="88" name="텍스트 개체 틀 18"/>
          <p:cNvSpPr>
            <a:spLocks noGrp="1"/>
          </p:cNvSpPr>
          <p:nvPr>
            <p:ph type="body" sz="quarter" idx="48" hasCustomPrompt="1"/>
          </p:nvPr>
        </p:nvSpPr>
        <p:spPr>
          <a:xfrm>
            <a:off x="4847423" y="2356624"/>
            <a:ext cx="1095390" cy="36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buNone/>
              <a:defRPr sz="2500" b="1" spc="0" baseline="0">
                <a:solidFill>
                  <a:srgbClr val="B5B5B6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 err="1" smtClean="0"/>
              <a:t>thu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팀 구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52000" y="360005"/>
            <a:ext cx="286512" cy="6733022"/>
          </a:xfrm>
          <a:prstGeom prst="rect">
            <a:avLst/>
          </a:prstGeom>
        </p:spPr>
      </p:pic>
      <p:sp>
        <p:nvSpPr>
          <p:cNvPr id="4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965140" y="567487"/>
            <a:ext cx="8031600" cy="11684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buNone/>
              <a:defRPr sz="4200" spc="-20" baseline="0">
                <a:solidFill>
                  <a:srgbClr val="00A83B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  <p:pic>
        <p:nvPicPr>
          <p:cNvPr id="5" name="그림 4" descr="plu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28209" y="124832"/>
            <a:ext cx="850394" cy="844298"/>
          </a:xfrm>
          <a:prstGeom prst="rect">
            <a:avLst/>
          </a:prstGeom>
        </p:spPr>
      </p:pic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rgbClr val="00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58" y="-143805"/>
            <a:ext cx="11883185" cy="78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19818" y="2772464"/>
            <a:ext cx="2064420" cy="5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306" tIns="52153" rIns="104306" bIns="52153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Arial Black" pitchFamily="34" charset="0"/>
                <a:ea typeface="굴림" charset="-127"/>
              </a:rPr>
              <a:t>L o g o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400" cy="75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98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file:///F:\&#46041;&#50689;&#49345;\s04101303.asf" TargetMode="External"/><Relationship Id="rId7" Type="http://schemas.openxmlformats.org/officeDocument/2006/relationships/image" Target="../media/image31.png"/><Relationship Id="rId2" Type="http://schemas.openxmlformats.org/officeDocument/2006/relationships/video" Target="file:///F:\&#46041;&#50689;&#49345;\230.asf" TargetMode="External"/><Relationship Id="rId1" Type="http://schemas.openxmlformats.org/officeDocument/2006/relationships/video" Target="file:///F:\&#46041;&#50689;&#49345;\180.asf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0" y="6480931"/>
            <a:ext cx="2124236" cy="886205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7110896" y="4068663"/>
            <a:ext cx="3240360" cy="1368152"/>
          </a:xfrm>
          <a:prstGeom prst="rect">
            <a:avLst/>
          </a:prstGeom>
        </p:spPr>
        <p:txBody>
          <a:bodyPr/>
          <a:lstStyle>
            <a:lvl1pPr marL="391146" indent="-391146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솔트케어</a:t>
            </a:r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 err="1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3600" dirty="0" smtClean="0">
              <a:solidFill>
                <a:schemeClr val="bg1">
                  <a:lumMod val="9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상품소개서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2" y="1548532"/>
            <a:ext cx="86407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>
            <a:fillRect/>
          </a:stretch>
        </p:blipFill>
        <p:spPr bwMode="auto">
          <a:xfrm>
            <a:off x="905974" y="4572719"/>
            <a:ext cx="63373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24" y="6012582"/>
            <a:ext cx="1600200" cy="70485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1"/>
          <p:cNvSpPr txBox="1">
            <a:spLocks noChangeArrowheads="1"/>
          </p:cNvSpPr>
          <p:nvPr/>
        </p:nvSpPr>
        <p:spPr bwMode="auto">
          <a:xfrm>
            <a:off x="7313124" y="4861644"/>
            <a:ext cx="2738438" cy="10620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endParaRPr lang="en-US" altLang="ko-KR" b="1" dirty="0" smtClean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  <a:p>
            <a:pPr marL="171450" indent="-171450" algn="l">
              <a:lnSpc>
                <a:spcPct val="150000"/>
              </a:lnSpc>
              <a:buFont typeface="Wingdings 3" pitchFamily="18" charset="2"/>
              <a:buChar char="u"/>
              <a:defRPr/>
            </a:pPr>
            <a:r>
              <a:rPr lang="ko-KR" altLang="en-US" b="1" dirty="0" err="1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소금굽는</a:t>
            </a:r>
            <a:r>
              <a:rPr lang="ko-KR" altLang="en-US" b="1" dirty="0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 사람들이 장인정신으로 고집스럽게 만들고 있습니다</a:t>
            </a:r>
            <a:r>
              <a:rPr lang="en-US" altLang="ko-KR" b="1" dirty="0" smtClean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b="1" dirty="0" smtClean="0">
              <a:solidFill>
                <a:srgbClr val="C0000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647212" y="756369"/>
            <a:ext cx="2035175" cy="400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kumimoji="0" lang="en-US" altLang="ko-KR" sz="2000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kumimoji="0" lang="ko-KR" altLang="en-US" sz="2000" b="1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자염생산현장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2" y="3637682"/>
            <a:ext cx="36718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8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125538"/>
            <a:ext cx="8928100" cy="525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37373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8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4662302" y="1282922"/>
            <a:ext cx="53308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2013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8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10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일 </a:t>
            </a:r>
            <a:r>
              <a:rPr lang="en-US" altLang="ko-KR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MBC </a:t>
            </a:r>
            <a:r>
              <a:rPr lang="ko-KR" altLang="en-US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공감 </a:t>
            </a:r>
            <a:r>
              <a:rPr lang="ko-KR" altLang="en-US" sz="140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특별한세상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소개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2013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5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13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일 </a:t>
            </a:r>
            <a:r>
              <a:rPr lang="ko-KR" altLang="en-US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서울신문 </a:t>
            </a:r>
            <a:r>
              <a:rPr lang="en-US" altLang="ko-KR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면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전면 기고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2013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4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KBS2 16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부작 </a:t>
            </a:r>
            <a:r>
              <a:rPr lang="ko-KR" altLang="en-US" sz="140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직장의신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</a:t>
            </a:r>
            <a:r>
              <a:rPr lang="ko-KR" altLang="en-US" sz="1400" dirty="0" err="1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옹자염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방영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2012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8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 조선일보 소개</a:t>
            </a:r>
            <a:endParaRPr lang="en-US" altLang="ko-KR" sz="1400" dirty="0"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2011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11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KBS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한국의 재발견에 소개</a:t>
            </a:r>
            <a:endParaRPr lang="en-US" altLang="ko-KR" sz="1400" dirty="0"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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2011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년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9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, 4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월 </a:t>
            </a:r>
            <a:r>
              <a:rPr lang="ko-KR" altLang="en-US" sz="1400" dirty="0" err="1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매일경제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,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문화일보에서 </a:t>
            </a:r>
            <a:r>
              <a:rPr lang="ko-KR" altLang="en-US" sz="1400" dirty="0" err="1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자염</a:t>
            </a:r>
            <a:r>
              <a:rPr lang="ko-KR" altLang="en-US" sz="1400" dirty="0">
                <a:solidFill>
                  <a:srgbClr val="FF0000"/>
                </a:solidFill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판매 급증 소개</a:t>
            </a:r>
            <a:endParaRPr lang="en-US" altLang="ko-KR" sz="1400" dirty="0"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sz="800" dirty="0"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*** KBS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생방송 </a:t>
            </a:r>
            <a:r>
              <a:rPr lang="ko-KR" altLang="en-US" sz="1400" dirty="0" err="1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전국은지금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, KBS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설날 특집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,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다큐멘터리 방영 등 외</a:t>
            </a:r>
            <a:endParaRPr lang="en-US" altLang="ko-KR" sz="1400" dirty="0">
              <a:latin typeface="휴먼모음T" pitchFamily="18" charset="-127"/>
              <a:ea typeface="휴먼모음T" pitchFamily="18" charset="-127"/>
              <a:sym typeface="Wingdings 3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  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 </a:t>
            </a:r>
            <a:r>
              <a:rPr lang="en-US" altLang="ko-KR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MBC, SBS</a:t>
            </a:r>
            <a:r>
              <a:rPr lang="ko-KR" altLang="en-US" sz="1400" dirty="0">
                <a:latin typeface="휴먼모음T" pitchFamily="18" charset="-127"/>
                <a:ea typeface="휴먼모음T" pitchFamily="18" charset="-127"/>
                <a:sym typeface="Wingdings 3" pitchFamily="18" charset="2"/>
              </a:rPr>
              <a:t>에 다수 소개</a:t>
            </a:r>
            <a:endParaRPr lang="ko-KR" altLang="en-US" sz="14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Rectangle 36"/>
          <p:cNvSpPr>
            <a:spLocks noChangeArrowheads="1"/>
          </p:cNvSpPr>
          <p:nvPr/>
        </p:nvSpPr>
        <p:spPr bwMode="auto">
          <a:xfrm>
            <a:off x="414152" y="682847"/>
            <a:ext cx="2570163" cy="400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kumimoji="0" lang="en-US" altLang="ko-KR" sz="2000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kumimoji="0" lang="ko-KR" altLang="en-US" sz="2000" b="1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자염 </a:t>
            </a:r>
            <a:r>
              <a:rPr kumimoji="0" lang="en-US" altLang="ko-KR" sz="2000" b="1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TV </a:t>
            </a:r>
            <a:r>
              <a:rPr kumimoji="0" lang="ko-KR" altLang="en-US" sz="2000" b="1">
                <a:solidFill>
                  <a:srgbClr val="003366"/>
                </a:solidFill>
                <a:latin typeface="HY헤드라인M" pitchFamily="18" charset="-127"/>
                <a:ea typeface="HY헤드라인M" pitchFamily="18" charset="-127"/>
              </a:rPr>
              <a:t>언론 보도</a:t>
            </a:r>
            <a:endParaRPr kumimoji="0" lang="ko-KR" altLang="en-US" sz="2000">
              <a:solidFill>
                <a:srgbClr val="0033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180.asf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0" y="1444847"/>
            <a:ext cx="324008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230.asf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0" y="4253135"/>
            <a:ext cx="32083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04101303.asf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15" y="4253135"/>
            <a:ext cx="32083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80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5" y="900311"/>
            <a:ext cx="5076564" cy="1199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08" y="6408923"/>
            <a:ext cx="2232248" cy="931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3220" r="2050" b="20054"/>
          <a:stretch/>
        </p:blipFill>
        <p:spPr>
          <a:xfrm>
            <a:off x="288032" y="3960651"/>
            <a:ext cx="4302584" cy="21073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0139" y="2664507"/>
            <a:ext cx="5076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언제 어디서나 간편하게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솔트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케어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자염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Care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시스템으로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3693" y="3096555"/>
            <a:ext cx="53734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스마트하게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Self Care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하세요</a:t>
            </a:r>
          </a:p>
        </p:txBody>
      </p:sp>
    </p:spTree>
    <p:extLst>
      <p:ext uri="{BB962C8B-B14F-4D97-AF65-F5344CB8AC3E}">
        <p14:creationId xmlns:p14="http://schemas.microsoft.com/office/powerpoint/2010/main" val="30732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6" y="1512379"/>
            <a:ext cx="9037004" cy="6025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5896548" y="2311068"/>
            <a:ext cx="4796852" cy="52501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56" y="1548383"/>
            <a:ext cx="3734628" cy="117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8" y="1620390"/>
            <a:ext cx="4050494" cy="5951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" b="1414"/>
          <a:stretch/>
        </p:blipFill>
        <p:spPr>
          <a:xfrm>
            <a:off x="5742744" y="1540214"/>
            <a:ext cx="4248472" cy="59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6" y="1648316"/>
            <a:ext cx="8437056" cy="5624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6367"/>
          <a:stretch/>
        </p:blipFill>
        <p:spPr>
          <a:xfrm>
            <a:off x="5598728" y="1631467"/>
            <a:ext cx="4896544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1406" r="9710"/>
          <a:stretch/>
        </p:blipFill>
        <p:spPr>
          <a:xfrm>
            <a:off x="0" y="-1"/>
            <a:ext cx="10693400" cy="75612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50" y="1235833"/>
            <a:ext cx="5434330" cy="6181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96" y="756295"/>
            <a:ext cx="4968552" cy="1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1" y="1584387"/>
            <a:ext cx="4439035" cy="5941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"/>
          <a:stretch/>
        </p:blipFill>
        <p:spPr>
          <a:xfrm>
            <a:off x="5598728" y="1476374"/>
            <a:ext cx="4284476" cy="60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37" y="1692399"/>
            <a:ext cx="7494387" cy="54726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72297"/>
          <a:stretch/>
        </p:blipFill>
        <p:spPr>
          <a:xfrm>
            <a:off x="342144" y="1692399"/>
            <a:ext cx="5251812" cy="19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0492" y="576275"/>
            <a:ext cx="10348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최고의 품질만족</a:t>
            </a:r>
            <a:r>
              <a:rPr lang="en-US" altLang="ko-KR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고객만족</a:t>
            </a:r>
            <a:r>
              <a:rPr lang="en-US" altLang="ko-KR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감동경영</a:t>
            </a:r>
            <a:r>
              <a:rPr lang="ko-KR" altLang="en-US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이념으로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천연과 </a:t>
            </a:r>
            <a:r>
              <a:rPr lang="ko-KR" altLang="en-US" sz="2400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자연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b="1" dirty="0">
                <a:solidFill>
                  <a:srgbClr val="00A83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동경하며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진정한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자연주의를 실천하는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생활건강위생용품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치약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칫솔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전문기업입니다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4152" y="5940871"/>
            <a:ext cx="885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솔트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케어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제품은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유행과 마케팅으로 한바탕 휩쓸고 지나가는 그런 제품과 비교를 거부합니다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오직 고객님의 건강만을 생각하며 고객님의 건강을 관리하고 지켜드리기 위해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특허 받은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독창적인 기술력을 바탕으로 연구개발을 통해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인체 위해 논란이 많은 합성화학첨가물들을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철저히 배제하고 천연유래성분의 원료를 사용하여 고객님들이 신뢰하고 만족하는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자연주의 제품만을 생산하기 위해 항상 정성과 성심을 다하고 있습니다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17" y="1512379"/>
            <a:ext cx="9063750" cy="6048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3" y="1797804"/>
            <a:ext cx="4926639" cy="57351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5" y="1692398"/>
            <a:ext cx="4253653" cy="7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3312579"/>
            <a:ext cx="4644515" cy="4090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92" y="1692399"/>
            <a:ext cx="5165025" cy="3741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91" y="5364807"/>
            <a:ext cx="5183127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0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7" y="0"/>
            <a:ext cx="10531488" cy="7561263"/>
          </a:xfrm>
          <a:prstGeom prst="rect">
            <a:avLst/>
          </a:prstGeom>
        </p:spPr>
      </p:pic>
      <p:sp>
        <p:nvSpPr>
          <p:cNvPr id="592900" name="WordArt 4"/>
          <p:cNvSpPr>
            <a:spLocks noChangeArrowheads="1" noChangeShapeType="1" noTextEdit="1"/>
          </p:cNvSpPr>
          <p:nvPr/>
        </p:nvSpPr>
        <p:spPr bwMode="gray">
          <a:xfrm>
            <a:off x="2142344" y="5376700"/>
            <a:ext cx="6683375" cy="1932323"/>
          </a:xfrm>
          <a:prstGeom prst="rect">
            <a:avLst/>
          </a:prstGeom>
        </p:spPr>
        <p:txBody>
          <a:bodyPr wrap="none" lIns="104306" tIns="52153" rIns="104306" bIns="52153" fromWordArt="1">
            <a:prstTxWarp prst="textDeflate">
              <a:avLst>
                <a:gd name="adj" fmla="val 25685"/>
              </a:avLst>
            </a:prstTxWarp>
          </a:bodyPr>
          <a:lstStyle/>
          <a:p>
            <a:r>
              <a:rPr lang="en-US" altLang="ko-KR" sz="4100" kern="10" dirty="0">
                <a:ln w="25400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32888"/>
                    </a:gs>
                    <a:gs pos="100000">
                      <a:srgbClr val="1894E8"/>
                    </a:gs>
                  </a:gsLst>
                  <a:lin ang="0" scaled="1"/>
                </a:gradFill>
                <a:effectLst>
                  <a:outerShdw dist="125724" dir="2700000" algn="ctr" rotWithShape="0">
                    <a:srgbClr val="B2B2B2">
                      <a:alpha val="50000"/>
                    </a:srgbClr>
                  </a:outerShdw>
                </a:effectLst>
                <a:latin typeface="Arial Black"/>
              </a:rPr>
              <a:t>Thank You !</a:t>
            </a:r>
            <a:endParaRPr lang="ko-KR" altLang="en-US" sz="4100" kern="10" dirty="0">
              <a:ln w="25400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332888"/>
                  </a:gs>
                  <a:gs pos="100000">
                    <a:srgbClr val="1894E8"/>
                  </a:gs>
                </a:gsLst>
                <a:lin ang="0" scaled="1"/>
              </a:gradFill>
              <a:effectLst>
                <a:outerShdw dist="125724" dir="2700000" algn="ctr" rotWithShape="0">
                  <a:srgbClr val="B2B2B2">
                    <a:alpha val="50000"/>
                  </a:srgbClr>
                </a:outerShdw>
              </a:effectLst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883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ap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7120" y="2050479"/>
            <a:ext cx="8336280" cy="5510784"/>
          </a:xfrm>
          <a:prstGeom prst="rect">
            <a:avLst/>
          </a:prstGeom>
        </p:spPr>
      </p:pic>
      <p:pic>
        <p:nvPicPr>
          <p:cNvPr id="13" name="그림 12" descr="nav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8011" y="6227002"/>
            <a:ext cx="94488" cy="533401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35514" y="623826"/>
            <a:ext cx="3533155" cy="852549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ea typeface="굴림" charset="-127"/>
              </a:rPr>
              <a:t>Contents</a:t>
            </a:r>
            <a:endParaRPr lang="en-US" altLang="ko-KR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1294577" y="2398621"/>
            <a:ext cx="891117" cy="733372"/>
            <a:chOff x="1110" y="2656"/>
            <a:chExt cx="1549" cy="1351"/>
          </a:xfrm>
        </p:grpSpPr>
        <p:sp>
          <p:nvSpPr>
            <p:cNvPr id="38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1" name="Group 7"/>
          <p:cNvGrpSpPr>
            <a:grpSpLocks/>
          </p:cNvGrpSpPr>
          <p:nvPr/>
        </p:nvGrpSpPr>
        <p:grpSpPr bwMode="auto">
          <a:xfrm>
            <a:off x="1294577" y="3406790"/>
            <a:ext cx="891117" cy="733372"/>
            <a:chOff x="3174" y="2656"/>
            <a:chExt cx="1549" cy="1351"/>
          </a:xfrm>
        </p:grpSpPr>
        <p:sp>
          <p:nvSpPr>
            <p:cNvPr id="42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5" name="Line 11"/>
          <p:cNvSpPr>
            <a:spLocks noChangeShapeType="1"/>
          </p:cNvSpPr>
          <p:nvPr/>
        </p:nvSpPr>
        <p:spPr bwMode="auto">
          <a:xfrm>
            <a:off x="2007470" y="3070734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3165922" y="2482635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회사소개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 Box 13"/>
          <p:cNvSpPr txBox="1">
            <a:spLocks noChangeArrowheads="1"/>
          </p:cNvSpPr>
          <p:nvPr/>
        </p:nvSpPr>
        <p:spPr bwMode="gray">
          <a:xfrm>
            <a:off x="1530276" y="2507140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1</a:t>
            </a:r>
          </a:p>
        </p:txBody>
      </p:sp>
      <p:sp>
        <p:nvSpPr>
          <p:cNvPr id="48" name="Line 14"/>
          <p:cNvSpPr>
            <a:spLocks noChangeShapeType="1"/>
          </p:cNvSpPr>
          <p:nvPr/>
        </p:nvSpPr>
        <p:spPr bwMode="auto">
          <a:xfrm>
            <a:off x="2007470" y="4078902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3165922" y="3490804"/>
            <a:ext cx="1701442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자염이란</a:t>
            </a:r>
            <a:r>
              <a:rPr lang="en-US" altLang="ko-KR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gray">
          <a:xfrm>
            <a:off x="1530276" y="3515308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2</a:t>
            </a:r>
          </a:p>
        </p:txBody>
      </p:sp>
      <p:grpSp>
        <p:nvGrpSpPr>
          <p:cNvPr id="51" name="Group 17"/>
          <p:cNvGrpSpPr>
            <a:grpSpLocks/>
          </p:cNvGrpSpPr>
          <p:nvPr/>
        </p:nvGrpSpPr>
        <p:grpSpPr bwMode="auto">
          <a:xfrm>
            <a:off x="1294577" y="4390454"/>
            <a:ext cx="891117" cy="733372"/>
            <a:chOff x="1110" y="2656"/>
            <a:chExt cx="1549" cy="1351"/>
          </a:xfrm>
        </p:grpSpPr>
        <p:sp>
          <p:nvSpPr>
            <p:cNvPr id="5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5" name="Group 21"/>
          <p:cNvGrpSpPr>
            <a:grpSpLocks/>
          </p:cNvGrpSpPr>
          <p:nvPr/>
        </p:nvGrpSpPr>
        <p:grpSpPr bwMode="auto">
          <a:xfrm>
            <a:off x="1294577" y="5398622"/>
            <a:ext cx="891117" cy="733372"/>
            <a:chOff x="3174" y="2656"/>
            <a:chExt cx="1549" cy="1351"/>
          </a:xfrm>
        </p:grpSpPr>
        <p:sp>
          <p:nvSpPr>
            <p:cNvPr id="56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2007470" y="5062566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3165922" y="4474468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제품특징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 Box 27"/>
          <p:cNvSpPr txBox="1">
            <a:spLocks noChangeArrowheads="1"/>
          </p:cNvSpPr>
          <p:nvPr/>
        </p:nvSpPr>
        <p:spPr bwMode="gray">
          <a:xfrm>
            <a:off x="1530276" y="4498972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3</a:t>
            </a:r>
          </a:p>
        </p:txBody>
      </p:sp>
      <p:sp>
        <p:nvSpPr>
          <p:cNvPr id="62" name="Line 28"/>
          <p:cNvSpPr>
            <a:spLocks noChangeShapeType="1"/>
          </p:cNvSpPr>
          <p:nvPr/>
        </p:nvSpPr>
        <p:spPr bwMode="auto">
          <a:xfrm>
            <a:off x="2007470" y="6070735"/>
            <a:ext cx="5614035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 anchor="ctr"/>
          <a:lstStyle/>
          <a:p>
            <a:endParaRPr lang="ko-KR" altLang="en-US"/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3165922" y="5482637"/>
            <a:ext cx="1512288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0" hangingPunct="0"/>
            <a:r>
              <a:rPr lang="ko-KR" altLang="en-US" sz="2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제품소개</a:t>
            </a:r>
            <a:endParaRPr lang="en-US" altLang="ko-KR" sz="27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gray">
          <a:xfrm>
            <a:off x="1530276" y="5507141"/>
            <a:ext cx="403010" cy="52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4306" tIns="52153" rIns="104306" bIns="52153">
            <a:spAutoFit/>
          </a:bodyPr>
          <a:lstStyle/>
          <a:p>
            <a:pPr algn="ctr" eaLnBrk="0" hangingPunct="0"/>
            <a:r>
              <a:rPr lang="en-US" altLang="ko-KR" sz="2700" b="1">
                <a:solidFill>
                  <a:schemeClr val="bg1"/>
                </a:solidFill>
                <a:latin typeface="Arial" charset="0"/>
                <a:ea typeface="굴림" charset="-127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233240" y="1167651"/>
            <a:ext cx="5250821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2013. 01.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솔트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케어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치약 제품 출시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11.    LS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생활건강 본사 상호변경 재 설립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구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메가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재도약 기틀 다짐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2014. 02.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전통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솔트케어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치약 제조품목허가신청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식약청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2015. 07.    </a:t>
            </a:r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SaltCare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자사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 개발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천연과 자연을 담아 건강한 삶을 실현하는 생활건강 안심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플래너를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의미하는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생활건강위생용품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전문 브랜드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2016. 04.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전통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솔트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케어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치약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제조품목허가 결정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식약청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SaltCare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국내 온라인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총판 계약 체결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코발트블루코리아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05.    </a:t>
            </a:r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SaltCare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치약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칫솔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비누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신제품 출시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SaltCare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면세점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입점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인천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88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아울렛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06.    </a:t>
            </a:r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SaltCare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중국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지구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中國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個 地區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지역 총판 계약 체결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심양붕성상무유한공사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沈陽鵬聖商貿有限公司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섬서성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陝西省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감숙성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甘肅省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녕하자치주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寧夏自治州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청해성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靑海省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신강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자치주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新疆自治州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등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5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지역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4132" y="716514"/>
            <a:ext cx="6912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연혁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4132" y="1167651"/>
            <a:ext cx="5250821" cy="2855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2006. 01. 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메가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(MEGA)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설립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솔잎 칫솔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특허등록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주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아모레퍼시픽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솔잎 칫솔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OEM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생산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상품공급계약 체결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메디안 솔잎 칫솔 제품 생산 공급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2010. 07.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칫솔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특허등록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10-0969545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호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발명의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명칭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칫솔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이용한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죽염 칫솔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2011. 08.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자염비누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특허등록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10-1060044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호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발명의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명칭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비누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자염성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죽염 비누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09. 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한국생산기술연구원과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협력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자염첨가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칫솔모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개발 성공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11.    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아이 메가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(IMEGA)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유통사업 총괄지사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설립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2012. 08.    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치약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특허등록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10-1178517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호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                   발명의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명칭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치약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이용한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자염성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죽염치약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4131" y="4572719"/>
            <a:ext cx="14510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인증및현황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36" y="5080821"/>
            <a:ext cx="1234812" cy="174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24" y="5096692"/>
            <a:ext cx="1234812" cy="174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"/>
          <a:stretch/>
        </p:blipFill>
        <p:spPr>
          <a:xfrm>
            <a:off x="619500" y="5080821"/>
            <a:ext cx="1234812" cy="176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18" y="5104629"/>
            <a:ext cx="1269282" cy="174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96" y="5080821"/>
            <a:ext cx="2507357" cy="176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/>
          <a:stretch/>
        </p:blipFill>
        <p:spPr>
          <a:xfrm>
            <a:off x="6489050" y="5096692"/>
            <a:ext cx="1242008" cy="1754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56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4749" b="11551"/>
          <a:stretch/>
        </p:blipFill>
        <p:spPr>
          <a:xfrm>
            <a:off x="-106326" y="835568"/>
            <a:ext cx="10961638" cy="64014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30183" y="648283"/>
            <a:ext cx="18004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브랜드스토리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5812631" y="3240571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담은 건강한 삶의 실현을 의미합니다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수백만 년 이어온 신비한 바다의 끈질긴 생명력을 동경하는 것처럼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지향하며 진정한 자연주의 실천으로 건강한 생활을 지켜나가겠습니다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3309143" y="3240571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천연과 자연을 담아 건강한 삶을 실현하는 생활건강 안심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플레너를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의미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하는생활건강위생용품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전문브랜드입니다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8338343" y="3240571"/>
            <a:ext cx="1752600" cy="3312368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생활건강 안심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플래너를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의미합니다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자연이 우리에게 준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최고의 선물인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몸에 좋은 자연 미네랄과 천연유래 성분을 제품에 담아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유아부터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~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임산부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성인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어르신까지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온 가족이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안심하고 사용할 수 있는 안심제품으로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고객님의 건강한 삶을 지키고 관리하면서 평생을 같이하는 동반자로 언제나 함께하며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고객님의 신뢰와 지지를 받는 생활건강 안심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플레너로서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자부심과 긍지를 가지고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최선을 다해 끊임없이 노력하고 발전하며 성장해 나가겠습니다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gray">
          <a:xfrm>
            <a:off x="8311356" y="1210014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gray">
          <a:xfrm>
            <a:off x="8311356" y="1210014"/>
            <a:ext cx="1703387" cy="1687512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gray">
          <a:xfrm>
            <a:off x="8422481" y="1321139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gray">
          <a:xfrm>
            <a:off x="8447881" y="1329076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gray">
          <a:xfrm>
            <a:off x="8501856" y="1392576"/>
            <a:ext cx="1335087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gray">
          <a:xfrm>
            <a:off x="3385343" y="1205251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gray">
          <a:xfrm>
            <a:off x="3385343" y="1205251"/>
            <a:ext cx="1703388" cy="1687513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gray">
          <a:xfrm>
            <a:off x="3496468" y="1314789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5411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gray">
          <a:xfrm>
            <a:off x="3498056" y="1317964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63529"/>
                  <a:invGamma/>
                </a:schemeClr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gray">
          <a:xfrm>
            <a:off x="3571081" y="1389401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27" name="Group 18"/>
          <p:cNvGrpSpPr>
            <a:grpSpLocks/>
          </p:cNvGrpSpPr>
          <p:nvPr/>
        </p:nvGrpSpPr>
        <p:grpSpPr bwMode="auto">
          <a:xfrm>
            <a:off x="3591718" y="1408451"/>
            <a:ext cx="1290638" cy="1277938"/>
            <a:chOff x="4166" y="1706"/>
            <a:chExt cx="1252" cy="1252"/>
          </a:xfrm>
        </p:grpSpPr>
        <p:sp>
          <p:nvSpPr>
            <p:cNvPr id="28" name="Oval 1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32" name="Oval 23"/>
          <p:cNvSpPr>
            <a:spLocks noChangeArrowheads="1"/>
          </p:cNvSpPr>
          <p:nvPr/>
        </p:nvSpPr>
        <p:spPr bwMode="gray">
          <a:xfrm>
            <a:off x="5849143" y="1210014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gray">
          <a:xfrm>
            <a:off x="5849143" y="1210014"/>
            <a:ext cx="1703388" cy="1687512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gray">
          <a:xfrm>
            <a:off x="5960268" y="1321139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5411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gray">
          <a:xfrm>
            <a:off x="5961856" y="1322726"/>
            <a:ext cx="1481137" cy="14668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gray">
          <a:xfrm>
            <a:off x="6033293" y="1392576"/>
            <a:ext cx="1333500" cy="1320800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37" name="Group 28"/>
          <p:cNvGrpSpPr>
            <a:grpSpLocks/>
          </p:cNvGrpSpPr>
          <p:nvPr/>
        </p:nvGrpSpPr>
        <p:grpSpPr bwMode="auto">
          <a:xfrm>
            <a:off x="6055518" y="1408451"/>
            <a:ext cx="1290638" cy="1277938"/>
            <a:chOff x="4166" y="1706"/>
            <a:chExt cx="1252" cy="1252"/>
          </a:xfrm>
        </p:grpSpPr>
        <p:sp>
          <p:nvSpPr>
            <p:cNvPr id="38" name="Oval 29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39" name="Oval 30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0" name="Oval 31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1" name="Oval 32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42" name="Group 33"/>
          <p:cNvGrpSpPr>
            <a:grpSpLocks/>
          </p:cNvGrpSpPr>
          <p:nvPr/>
        </p:nvGrpSpPr>
        <p:grpSpPr bwMode="auto">
          <a:xfrm>
            <a:off x="8525668" y="1408451"/>
            <a:ext cx="1292225" cy="1277938"/>
            <a:chOff x="4166" y="1706"/>
            <a:chExt cx="1252" cy="1252"/>
          </a:xfrm>
        </p:grpSpPr>
        <p:sp>
          <p:nvSpPr>
            <p:cNvPr id="43" name="Oval 34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4" name="Oval 35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5" name="Oval 36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46" name="Oval 37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47" name="Text Box 38"/>
          <p:cNvSpPr txBox="1">
            <a:spLocks noChangeArrowheads="1"/>
          </p:cNvSpPr>
          <p:nvPr/>
        </p:nvSpPr>
        <p:spPr bwMode="gray">
          <a:xfrm>
            <a:off x="3524786" y="1836415"/>
            <a:ext cx="143520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/>
            <a:r>
              <a:rPr lang="en-US" altLang="ko-KR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Salt Care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 Box 39"/>
          <p:cNvSpPr txBox="1">
            <a:spLocks noChangeArrowheads="1"/>
          </p:cNvSpPr>
          <p:nvPr/>
        </p:nvSpPr>
        <p:spPr bwMode="gray">
          <a:xfrm>
            <a:off x="6345518" y="1836415"/>
            <a:ext cx="7296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Salt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굴림" charset="-127"/>
            </a:endParaRPr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gray">
          <a:xfrm>
            <a:off x="8757928" y="1836415"/>
            <a:ext cx="8388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8148" y="1252039"/>
            <a:ext cx="62969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비전체계는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고객을 위한 가치창조와 인간존중의 감동경영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이념을 바탕으로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정도 경영을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Only One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되기 위한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Salt Care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다짐입니다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148" y="798531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비전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2606" y="1900292"/>
            <a:ext cx="75103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Mission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독창적인 특허기술력을 기반으로 지속적인 연구개발을 통해 차별화된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Salt Care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가치를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제품에 담아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고객의 행복하고 건강한 삶을 실현하며</a:t>
            </a:r>
            <a:r>
              <a:rPr lang="en-US" altLang="ko-KR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고객의 편익을 도모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하는 최고의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기업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ltGray">
          <a:xfrm>
            <a:off x="739785" y="2777219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blackWhite">
          <a:xfrm>
            <a:off x="1120785" y="3386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act with one heart and mind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믿음과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신뢰를 바탕으로 부서 전체가 소통하면서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일심동체가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되어 하나처럼 움직인다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blackWhite">
          <a:xfrm>
            <a:off x="1120785" y="4529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최우선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최우선으로 회사의 모든 역량을 결집한다</a:t>
            </a:r>
            <a:endParaRPr lang="en-US" altLang="ko-KR" sz="1400" b="1" dirty="0">
              <a:solidFill>
                <a:schemeClr val="bg1"/>
              </a:solidFill>
              <a:effectLst/>
              <a:latin typeface="Arial" charset="0"/>
              <a:ea typeface="굴림" charset="-127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blackWhite">
          <a:xfrm>
            <a:off x="1120785" y="5672819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/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정도 경영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경영이념을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바탕으로 올바른 의사결정과 윤리적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/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판단으로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회사 의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미래를 도모한다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619885" y="4376784"/>
            <a:ext cx="3348372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ko-K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Vision</a:t>
            </a:r>
          </a:p>
          <a:p>
            <a:pPr algn="ctr"/>
            <a:r>
              <a:rPr lang="en-US" altLang="ko-KR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Healthy life practice leader, Salt Care!</a:t>
            </a:r>
            <a:endParaRPr lang="en-US" altLang="ko-KR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499" r="6374" b="4296"/>
          <a:stretch/>
        </p:blipFill>
        <p:spPr>
          <a:xfrm>
            <a:off x="5922764" y="1395895"/>
            <a:ext cx="4944809" cy="4896544"/>
          </a:xfrm>
          <a:prstGeom prst="rect">
            <a:avLst/>
          </a:prstGeom>
        </p:spPr>
      </p:pic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-2214140" y="1572454"/>
            <a:ext cx="5965825" cy="4430713"/>
            <a:chOff x="-1344" y="912"/>
            <a:chExt cx="3758" cy="2791"/>
          </a:xfrm>
        </p:grpSpPr>
        <p:sp>
          <p:nvSpPr>
            <p:cNvPr id="5" name="AutoShape 2"/>
            <p:cNvSpPr>
              <a:spLocks noChangeArrowheads="1"/>
            </p:cNvSpPr>
            <p:nvPr/>
          </p:nvSpPr>
          <p:spPr bwMode="gray">
            <a:xfrm rot="5400000">
              <a:off x="-1344" y="912"/>
              <a:ext cx="2791" cy="2791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99FF">
                    <a:gamma/>
                    <a:tint val="0"/>
                    <a:invGamma/>
                  </a:srgbClr>
                </a:gs>
                <a:gs pos="100000">
                  <a:srgbClr val="0099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AutoShape 3"/>
            <p:cNvSpPr>
              <a:spLocks noChangeArrowheads="1"/>
            </p:cNvSpPr>
            <p:nvPr/>
          </p:nvSpPr>
          <p:spPr bwMode="gray">
            <a:xfrm rot="5400000">
              <a:off x="-1185" y="1118"/>
              <a:ext cx="2374" cy="2373"/>
            </a:xfrm>
            <a:custGeom>
              <a:avLst/>
              <a:gdLst>
                <a:gd name="G0" fmla="+- 744 0 0"/>
                <a:gd name="G1" fmla="+- 11756105 0 0"/>
                <a:gd name="G2" fmla="+- 0 0 11756105"/>
                <a:gd name="T0" fmla="*/ 0 256 1"/>
                <a:gd name="T1" fmla="*/ 180 256 1"/>
                <a:gd name="G3" fmla="+- 11756105 T0 T1"/>
                <a:gd name="T2" fmla="*/ 0 256 1"/>
                <a:gd name="T3" fmla="*/ 90 256 1"/>
                <a:gd name="G4" fmla="+- 11756105 T2 T3"/>
                <a:gd name="G5" fmla="*/ G4 2 1"/>
                <a:gd name="T4" fmla="*/ 90 256 1"/>
                <a:gd name="T5" fmla="*/ 0 256 1"/>
                <a:gd name="G6" fmla="+- 11756105 T4 T5"/>
                <a:gd name="G7" fmla="*/ G6 2 1"/>
                <a:gd name="G8" fmla="abs 11756105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4"/>
                <a:gd name="G18" fmla="*/ 744 1 2"/>
                <a:gd name="G19" fmla="+- G18 5400 0"/>
                <a:gd name="G20" fmla="cos G19 11756105"/>
                <a:gd name="G21" fmla="sin G19 11756105"/>
                <a:gd name="G22" fmla="+- G20 10800 0"/>
                <a:gd name="G23" fmla="+- G21 10800 0"/>
                <a:gd name="G24" fmla="+- 10800 0 G20"/>
                <a:gd name="G25" fmla="+- 744 10800 0"/>
                <a:gd name="G26" fmla="?: G9 G17 G25"/>
                <a:gd name="G27" fmla="?: G9 0 21600"/>
                <a:gd name="G28" fmla="cos 10800 11756105"/>
                <a:gd name="G29" fmla="sin 10800 11756105"/>
                <a:gd name="G30" fmla="sin 744 11756105"/>
                <a:gd name="G31" fmla="+- G28 10800 0"/>
                <a:gd name="G32" fmla="+- G29 10800 0"/>
                <a:gd name="G33" fmla="+- G30 10800 0"/>
                <a:gd name="G34" fmla="?: G4 0 G31"/>
                <a:gd name="G35" fmla="?: 11756105 G34 0"/>
                <a:gd name="G36" fmla="?: G6 G35 G31"/>
                <a:gd name="G37" fmla="+- 21600 0 G36"/>
                <a:gd name="G38" fmla="?: G4 0 G33"/>
                <a:gd name="G39" fmla="?: 11756105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028 w 21600"/>
                <a:gd name="T15" fmla="*/ 10862 h 21600"/>
                <a:gd name="T16" fmla="*/ 10800 w 21600"/>
                <a:gd name="T17" fmla="*/ 10056 h 21600"/>
                <a:gd name="T18" fmla="*/ 16572 w 21600"/>
                <a:gd name="T19" fmla="*/ 10862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056" y="10807"/>
                  </a:moveTo>
                  <a:cubicBezTo>
                    <a:pt x="10056" y="10805"/>
                    <a:pt x="10056" y="10802"/>
                    <a:pt x="10056" y="10800"/>
                  </a:cubicBezTo>
                  <a:cubicBezTo>
                    <a:pt x="10056" y="10389"/>
                    <a:pt x="10389" y="10056"/>
                    <a:pt x="10800" y="10056"/>
                  </a:cubicBezTo>
                  <a:cubicBezTo>
                    <a:pt x="11210" y="10056"/>
                    <a:pt x="11544" y="10389"/>
                    <a:pt x="11544" y="10800"/>
                  </a:cubicBezTo>
                  <a:cubicBezTo>
                    <a:pt x="11544" y="10802"/>
                    <a:pt x="11543" y="10805"/>
                    <a:pt x="11543" y="10807"/>
                  </a:cubicBezTo>
                  <a:lnTo>
                    <a:pt x="21599" y="10916"/>
                  </a:lnTo>
                  <a:cubicBezTo>
                    <a:pt x="21599" y="10877"/>
                    <a:pt x="21600" y="10838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0838"/>
                    <a:pt x="0" y="10877"/>
                    <a:pt x="0" y="1091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99FF"/>
                </a:gs>
                <a:gs pos="100000">
                  <a:srgbClr val="33CC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gray">
            <a:xfrm>
              <a:off x="51" y="1964"/>
              <a:ext cx="97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자염</a:t>
              </a:r>
              <a:r>
                <a:rPr lang="ko-KR" altLang="en-US" sz="3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   </a:t>
              </a:r>
              <a:endParaRPr lang="en-US" altLang="ko-KR" sz="3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  <a:p>
              <a:pPr algn="ctr"/>
              <a:r>
                <a:rPr lang="ko-KR" altLang="en-US" sz="3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스토</a:t>
              </a:r>
              <a:r>
                <a:rPr lang="ko-KR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rPr>
                <a:t>리</a:t>
              </a:r>
              <a:endParaRPr lang="en-US" altLang="ko-KR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grpSp>
          <p:nvGrpSpPr>
            <p:cNvPr id="8" name="Group 41"/>
            <p:cNvGrpSpPr>
              <a:grpSpLocks/>
            </p:cNvGrpSpPr>
            <p:nvPr/>
          </p:nvGrpSpPr>
          <p:grpSpPr bwMode="auto">
            <a:xfrm>
              <a:off x="980" y="1268"/>
              <a:ext cx="1434" cy="316"/>
              <a:chOff x="980" y="1268"/>
              <a:chExt cx="1434" cy="316"/>
            </a:xfrm>
          </p:grpSpPr>
          <p:grpSp>
            <p:nvGrpSpPr>
              <p:cNvPr id="38" name="Group 6"/>
              <p:cNvGrpSpPr>
                <a:grpSpLocks/>
              </p:cNvGrpSpPr>
              <p:nvPr/>
            </p:nvGrpSpPr>
            <p:grpSpPr bwMode="auto">
              <a:xfrm>
                <a:off x="980" y="1268"/>
                <a:ext cx="316" cy="316"/>
                <a:chOff x="980" y="1412"/>
                <a:chExt cx="316" cy="316"/>
              </a:xfrm>
            </p:grpSpPr>
            <p:sp>
              <p:nvSpPr>
                <p:cNvPr id="41" name="Oval 7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Oval 8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Text Box 10"/>
              <p:cNvSpPr txBox="1">
                <a:spLocks noChangeArrowheads="1"/>
              </p:cNvSpPr>
              <p:nvPr/>
            </p:nvSpPr>
            <p:spPr bwMode="gray">
              <a:xfrm>
                <a:off x="1035" y="1282"/>
                <a:ext cx="21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굴림" charset="-127"/>
                  </a:rPr>
                  <a:t>1</a:t>
                </a:r>
              </a:p>
            </p:txBody>
          </p:sp>
          <p:sp>
            <p:nvSpPr>
              <p:cNvPr id="40" name="Text Box 11"/>
              <p:cNvSpPr txBox="1">
                <a:spLocks noChangeArrowheads="1"/>
              </p:cNvSpPr>
              <p:nvPr/>
            </p:nvSpPr>
            <p:spPr bwMode="gray">
              <a:xfrm>
                <a:off x="1296" y="1299"/>
                <a:ext cx="111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ko-KR" altLang="en-US" sz="1800" b="1" dirty="0" err="1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자염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800" b="1" dirty="0" err="1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煮鹽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이란</a:t>
                </a:r>
                <a:r>
                  <a:rPr lang="en-US" altLang="ko-KR" sz="1800" b="1" dirty="0">
                    <a:solidFill>
                      <a:srgbClr val="00B050"/>
                    </a:solidFill>
                    <a:latin typeface="나눔고딕" pitchFamily="50" charset="-127"/>
                    <a:ea typeface="나눔고딕" pitchFamily="50" charset="-127"/>
                  </a:rPr>
                  <a:t>?</a:t>
                </a:r>
                <a:endParaRPr lang="ko-KR" altLang="en-US" sz="1800" dirty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" name="Group 43"/>
            <p:cNvGrpSpPr>
              <a:grpSpLocks/>
            </p:cNvGrpSpPr>
            <p:nvPr/>
          </p:nvGrpSpPr>
          <p:grpSpPr bwMode="auto">
            <a:xfrm>
              <a:off x="1289" y="2183"/>
              <a:ext cx="316" cy="316"/>
              <a:chOff x="1289" y="2183"/>
              <a:chExt cx="316" cy="316"/>
            </a:xfrm>
          </p:grpSpPr>
          <p:grpSp>
            <p:nvGrpSpPr>
              <p:cNvPr id="26" name="Group 19"/>
              <p:cNvGrpSpPr>
                <a:grpSpLocks/>
              </p:cNvGrpSpPr>
              <p:nvPr/>
            </p:nvGrpSpPr>
            <p:grpSpPr bwMode="auto">
              <a:xfrm>
                <a:off x="1289" y="2183"/>
                <a:ext cx="316" cy="316"/>
                <a:chOff x="980" y="1412"/>
                <a:chExt cx="316" cy="316"/>
              </a:xfrm>
            </p:grpSpPr>
            <p:sp>
              <p:nvSpPr>
                <p:cNvPr id="29" name="Oval 20"/>
                <p:cNvSpPr>
                  <a:spLocks noChangeArrowheads="1"/>
                </p:cNvSpPr>
                <p:nvPr/>
              </p:nvSpPr>
              <p:spPr bwMode="gray">
                <a:xfrm>
                  <a:off x="980" y="1412"/>
                  <a:ext cx="316" cy="316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6200" dir="10800000" kx="-3284103" algn="br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Oval 21"/>
                <p:cNvSpPr>
                  <a:spLocks noChangeArrowheads="1"/>
                </p:cNvSpPr>
                <p:nvPr/>
              </p:nvSpPr>
              <p:spPr bwMode="gray">
                <a:xfrm>
                  <a:off x="1028" y="1461"/>
                  <a:ext cx="220" cy="2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gray">
              <a:xfrm>
                <a:off x="1344" y="2212"/>
                <a:ext cx="21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000000"/>
                    </a:solidFill>
                    <a:ea typeface="굴림" charset="-127"/>
                  </a:rPr>
                  <a:t>2</a:t>
                </a:r>
                <a:endParaRPr lang="en-US" altLang="ko-KR" b="1" dirty="0">
                  <a:solidFill>
                    <a:srgbClr val="000000"/>
                  </a:solidFill>
                  <a:ea typeface="굴림" charset="-127"/>
                </a:endParaRPr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2124236" y="2569906"/>
            <a:ext cx="53467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바닷물을 끓여 만든 소금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삼국시대 이전부터 만들어 먹던 대한민국 고유의 순수전통소금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gray">
          <a:xfrm>
            <a:off x="2574392" y="3623375"/>
            <a:ext cx="1930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 latinLnBrk="0"/>
            <a:r>
              <a:rPr lang="ko-KR" altLang="en-US" sz="1800" b="1" dirty="0" err="1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자염</a:t>
            </a:r>
            <a:r>
              <a:rPr lang="en-US" altLang="ko-KR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800" b="1" dirty="0" err="1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煮鹽</a:t>
            </a:r>
            <a:r>
              <a:rPr lang="en-US" altLang="ko-KR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8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의 특징</a:t>
            </a:r>
            <a:endParaRPr lang="ko-KR" altLang="en-US" sz="1800" dirty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36405" y="4089584"/>
            <a:ext cx="53467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햇볕에 말린 갯벌 흙으로 바닷물을 깨끗하게 걸러 염도를 높여 </a:t>
            </a: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가마솥에 넣고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10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시간 동안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은근한 불로 끓여 생산하는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입자가 고우며 염도가 낮은 순한 소금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3061" y="4752739"/>
            <a:ext cx="53467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독특한 제조공정으로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불순물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거품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)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및 유해물질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중금속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)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을 제거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선조들의 지혜가 담긴 소금으로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깨끗하고 안전하며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떫은맛과 쓴맛이 전혀 없는 소금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62522" y="5436815"/>
            <a:ext cx="5656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천일염보다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수용성칼슘이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14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배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황산화 작용을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하는 유리아미노산이 약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배 더 함유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인체에 유익한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자연 미네랄 성분도 다량함유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하고 있어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,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치아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잇몸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구강건강관리 및 피부미용건강관리에도 많은 도움을 주는 소금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98228" y="6120891"/>
            <a:ext cx="5656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국제기구도 인정한 대한민국 고유 </a:t>
            </a:r>
            <a:r>
              <a:rPr lang="ko-KR" altLang="en-US" sz="1200" b="1" dirty="0" smtClean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순수 전통 소금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fontAlgn="base" latinLnBrk="0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비영리 국제기구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세계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150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여 개국 참여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인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슬로푸드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국제본부가 진행하는</a:t>
            </a:r>
          </a:p>
          <a:p>
            <a:pPr fontAlgn="base" latinLnBrk="0"/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전통문화 보전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프로젝트 </a:t>
            </a:r>
            <a:r>
              <a:rPr lang="ko-KR" altLang="en-US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“맛의 방주”에 등재됨</a:t>
            </a:r>
            <a:r>
              <a:rPr lang="en-US" altLang="ko-KR" sz="1200" b="1" dirty="0">
                <a:solidFill>
                  <a:srgbClr val="00B050"/>
                </a:solidFill>
                <a:latin typeface="나눔고딕 Light" pitchFamily="50" charset="-127"/>
                <a:ea typeface="나눔고딕 Light" pitchFamily="50" charset="-127"/>
              </a:rPr>
              <a:t>.(2013.09)</a:t>
            </a:r>
            <a:endParaRPr lang="ko-KR" altLang="en-US" sz="1200" b="1" dirty="0">
              <a:solidFill>
                <a:srgbClr val="00B050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96" y="3242343"/>
            <a:ext cx="4522787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6" y="3242343"/>
            <a:ext cx="4522787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6421" y="1226218"/>
            <a:ext cx="4676775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dirty="0" err="1">
                <a:solidFill>
                  <a:srgbClr val="3399FF"/>
                </a:solidFill>
                <a:latin typeface="HY헤드라인M" pitchFamily="18" charset="-127"/>
                <a:ea typeface="HY헤드라인M" pitchFamily="18" charset="-127"/>
              </a:rPr>
              <a:t>태안자염</a:t>
            </a:r>
            <a:r>
              <a:rPr lang="en-US" altLang="ko-KR" sz="2800" dirty="0">
                <a:solidFill>
                  <a:srgbClr val="3399F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en-US" altLang="ko-KR" sz="2400" b="1" dirty="0"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이래서 최고의 소금입니다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8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02183" y="1729456"/>
            <a:ext cx="89535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8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태안자염에는</a:t>
            </a:r>
            <a:r>
              <a:rPr lang="ko-KR" altLang="en-US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다른 소금보다 월등히 많은 칼슘이 들어있으며 독특한 제조공정으로 불용분과 중금속을 제거</a:t>
            </a: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  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분리한 최고의 소금입니다</a:t>
            </a:r>
            <a:r>
              <a:rPr lang="en-US" altLang="ko-KR" sz="14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400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523056" y="1455002"/>
            <a:ext cx="42481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-윤고딕140" pitchFamily="18" charset="-127"/>
                <a:ea typeface="-윤고딕140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8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태안자염의 염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(Na) :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칼슘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(Ca)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함량비는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29:1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로 천일염의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428:1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에 비해 낮은 편이며 인체내 각종 효소의 활성화와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유전자 암호전달에 필요한 마그네슘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(Mg)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이 적당량 들어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있습니다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이는 칼슘이 높고 마그네슘이 낮으면 허혈성 심장질환이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우려되어 권장 섭취비율이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1:0.5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인데 태안자염은 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1:1.3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의 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비율로 구성된 매우 이상적인 소금입니다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28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특히 칼슘이 많이 함유된 식품은 우유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유제품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멸치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잔뼈생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선 등인데 멸치의 칼슘은 불용성이므로 인체내에서 흡수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이용율이 낮으나 태안자염에 들어있는 칼슘은 수용성이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므로 체내 흡수가 용이하여 인체내의 신경전달 조절물질</a:t>
            </a:r>
            <a:endParaRPr lang="en-US" altLang="ko-KR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과 뼈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치아의 형성에 도움을 줍니다</a:t>
            </a:r>
            <a:r>
              <a:rPr lang="en-US" altLang="ko-KR" sz="120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20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1770914"/>
            <a:ext cx="4968875" cy="4537075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737373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5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1003</Words>
  <Application>Microsoft Office PowerPoint</Application>
  <PresentationFormat>사용자 지정</PresentationFormat>
  <Paragraphs>134</Paragraphs>
  <Slides>22</Slides>
  <Notes>2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한글한글 아름답게</dc:creator>
  <cp:lastModifiedBy>Park Jeong Hun</cp:lastModifiedBy>
  <cp:revision>173</cp:revision>
  <dcterms:created xsi:type="dcterms:W3CDTF">2012-01-17T17:12:05Z</dcterms:created>
  <dcterms:modified xsi:type="dcterms:W3CDTF">2016-10-14T05:05:05Z</dcterms:modified>
</cp:coreProperties>
</file>